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59" r:id="rId5"/>
    <p:sldId id="267" r:id="rId6"/>
    <p:sldId id="266" r:id="rId7"/>
    <p:sldId id="261" r:id="rId8"/>
    <p:sldId id="262" r:id="rId9"/>
    <p:sldId id="263" r:id="rId10"/>
    <p:sldId id="265" r:id="rId11"/>
    <p:sldId id="264" r:id="rId12"/>
    <p:sldId id="268" r:id="rId13"/>
    <p:sldId id="269" r:id="rId14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50092"/>
  </p:normalViewPr>
  <p:slideViewPr>
    <p:cSldViewPr snapToGrid="0">
      <p:cViewPr varScale="1">
        <p:scale>
          <a:sx n="46" d="100"/>
          <a:sy n="46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ES" sz="1800" b="1">
                <a:solidFill>
                  <a:schemeClr val="tx1"/>
                </a:solidFill>
                <a:effectLst/>
              </a:rPr>
              <a:t>Recetas Expedidas por Afiliado y por Mes</a:t>
            </a:r>
            <a:endParaRPr lang="es-UY" sz="180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'Recetas por afiliado'!$B$1</c:f>
              <c:strCache>
                <c:ptCount val="1"/>
                <c:pt idx="0">
                  <c:v>FEPREMI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1.8851542682244102E-16"/>
                  <c:y val="7.6062639821029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61-464D-8BE9-BB731BC361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'Recetas por afiliado'!$A$2:$A$11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'Recetas por afiliado'!$B$2:$B$11</c:f>
              <c:numCache>
                <c:formatCode>General</c:formatCode>
                <c:ptCount val="10"/>
                <c:pt idx="0">
                  <c:v>1.63</c:v>
                </c:pt>
                <c:pt idx="1">
                  <c:v>1.52</c:v>
                </c:pt>
                <c:pt idx="2">
                  <c:v>1.53</c:v>
                </c:pt>
                <c:pt idx="3">
                  <c:v>1.5</c:v>
                </c:pt>
                <c:pt idx="4">
                  <c:v>1.78</c:v>
                </c:pt>
                <c:pt idx="5">
                  <c:v>1.55</c:v>
                </c:pt>
                <c:pt idx="6">
                  <c:v>1.53</c:v>
                </c:pt>
                <c:pt idx="7">
                  <c:v>1.51</c:v>
                </c:pt>
                <c:pt idx="8">
                  <c:v>1.66</c:v>
                </c:pt>
                <c:pt idx="9">
                  <c:v>1.74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61-464D-8BE9-BB731BC3617F}"/>
            </c:ext>
          </c:extLst>
        </c:ser>
        <c:ser>
          <c:idx val="1"/>
          <c:order val="1"/>
          <c:tx>
            <c:strRef>
              <c:f>'Recetas por afiliado'!$D$1</c:f>
              <c:strCache>
                <c:ptCount val="1"/>
                <c:pt idx="0">
                  <c:v>CAMEDUR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1.8851542682244102E-16"/>
                  <c:y val="-6.2639821029082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61-464D-8BE9-BB731BC361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'Recetas por afiliado'!$D$2:$D$11</c:f>
              <c:numCache>
                <c:formatCode>General</c:formatCode>
                <c:ptCount val="10"/>
                <c:pt idx="0">
                  <c:v>1.84</c:v>
                </c:pt>
                <c:pt idx="1">
                  <c:v>1.85</c:v>
                </c:pt>
                <c:pt idx="2">
                  <c:v>1.9</c:v>
                </c:pt>
                <c:pt idx="3">
                  <c:v>1.89</c:v>
                </c:pt>
                <c:pt idx="4">
                  <c:v>1.93</c:v>
                </c:pt>
                <c:pt idx="5">
                  <c:v>1.95</c:v>
                </c:pt>
                <c:pt idx="6">
                  <c:v>1.95</c:v>
                </c:pt>
                <c:pt idx="7">
                  <c:v>1.93</c:v>
                </c:pt>
                <c:pt idx="8">
                  <c:v>2.09</c:v>
                </c:pt>
                <c:pt idx="9">
                  <c:v>2.08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561-464D-8BE9-BB731BC36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4557551"/>
        <c:axId val="1724556719"/>
      </c:lineChart>
      <c:catAx>
        <c:axId val="17245575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Y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724556719"/>
        <c:crosses val="autoZero"/>
        <c:auto val="1"/>
        <c:lblAlgn val="ctr"/>
        <c:lblOffset val="100"/>
        <c:noMultiLvlLbl val="0"/>
      </c:catAx>
      <c:valAx>
        <c:axId val="1724556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1724557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A9EB0-90D7-C648-BAA0-8E40DD23401F}" type="datetimeFigureOut">
              <a:rPr lang="es-ES_tradnl" smtClean="0"/>
              <a:t>07/10/2024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5C52-E8E5-1644-9086-D858A279DD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969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7416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63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549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9711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348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2981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152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739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262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55C52-E8E5-1644-9086-D858A279DDE6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216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7925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421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4916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6567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5341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3823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4983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6517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838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0198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4952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F063-9412-4504-ADCF-963891493299}" type="datetimeFigureOut">
              <a:rPr lang="es-UY" smtClean="0"/>
              <a:t>7/10/2024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689B2-A516-4BDC-96AB-F7A13D760292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466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5.em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7B473E1-82DD-14B0-CBD3-C3F83775B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000"/>
                    </a14:imgEffect>
                    <a14:imgEffect>
                      <a14:saturation sat="65000"/>
                    </a14:imgEffect>
                    <a14:imgEffect>
                      <a14:brightnessContrast brigh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0551" y="733426"/>
            <a:ext cx="11410950" cy="3248706"/>
          </a:xfrm>
        </p:spPr>
        <p:txBody>
          <a:bodyPr>
            <a:noAutofit/>
          </a:bodyPr>
          <a:lstStyle/>
          <a:p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>
                <a:latin typeface="Aptos" panose="020B0004020202020204" pitchFamily="34" charset="0"/>
              </a:rPr>
              <a:t>Ronda COCEMI 2024</a:t>
            </a:r>
            <a:r>
              <a:rPr lang="es-ES" sz="4000" dirty="0">
                <a:latin typeface="Aptos" panose="020B0004020202020204" pitchFamily="34" charset="0"/>
              </a:rPr>
              <a:t> </a:t>
            </a:r>
            <a:br>
              <a:rPr lang="es-ES" sz="4000" dirty="0">
                <a:latin typeface="Aptos" panose="020B0004020202020204" pitchFamily="34" charset="0"/>
              </a:rPr>
            </a:br>
            <a:r>
              <a:rPr lang="es-ES" sz="4000" dirty="0">
                <a:latin typeface="Aptos" panose="020B0004020202020204" pitchFamily="34" charset="0"/>
              </a:rPr>
              <a:t>“</a:t>
            </a:r>
            <a:r>
              <a:rPr lang="es-ES" sz="4000" b="1" dirty="0">
                <a:latin typeface="Aptos" panose="020B0004020202020204" pitchFamily="34" charset="0"/>
              </a:rPr>
              <a:t>Adecuación terapéutica en el PNA de Camedur IAMPP- FEPREMI</a:t>
            </a:r>
            <a:br>
              <a:rPr lang="es-ES" sz="4000" b="1" dirty="0">
                <a:latin typeface="Aptos" panose="020B0004020202020204" pitchFamily="34" charset="0"/>
              </a:rPr>
            </a:br>
            <a:r>
              <a:rPr lang="es-ES" sz="4000" b="1" dirty="0">
                <a:latin typeface="Aptos" panose="020B0004020202020204" pitchFamily="34" charset="0"/>
              </a:rPr>
              <a:t> </a:t>
            </a:r>
            <a:br>
              <a:rPr lang="es-ES" sz="4000" b="1" dirty="0">
                <a:latin typeface="Aptos" panose="020B0004020202020204" pitchFamily="34" charset="0"/>
              </a:rPr>
            </a:br>
            <a:r>
              <a:rPr lang="es-ES" sz="4000" b="1" dirty="0">
                <a:latin typeface="Aptos" panose="020B0004020202020204" pitchFamily="34" charset="0"/>
              </a:rPr>
              <a:t>Experiencia en GESTION CLINICA en desarrollo”</a:t>
            </a:r>
            <a:r>
              <a:rPr lang="es-UY" sz="4000" dirty="0"/>
              <a:t/>
            </a:r>
            <a:br>
              <a:rPr lang="es-UY" sz="4000" dirty="0"/>
            </a:br>
            <a:endParaRPr lang="es-UY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34351" y="4610781"/>
            <a:ext cx="3867150" cy="1143001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                                                                          </a:t>
            </a:r>
            <a:endParaRPr lang="es-ES" sz="3300" b="1" dirty="0"/>
          </a:p>
          <a:p>
            <a:pPr algn="l"/>
            <a:r>
              <a:rPr lang="es-ES" sz="3300" i="1" dirty="0">
                <a:latin typeface="Aptos" panose="020B0004020202020204" pitchFamily="34" charset="0"/>
              </a:rPr>
              <a:t>Dra. Ana Tomasco</a:t>
            </a:r>
          </a:p>
          <a:p>
            <a:pPr algn="l"/>
            <a:r>
              <a:rPr lang="es-ES" sz="3300" i="1" dirty="0">
                <a:latin typeface="Aptos" panose="020B0004020202020204" pitchFamily="34" charset="0"/>
              </a:rPr>
              <a:t>Dra. Isaura Filippini</a:t>
            </a:r>
          </a:p>
          <a:p>
            <a:endParaRPr lang="es-UY" sz="3000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B9D4C9FF-BA03-56B9-7C5C-0D96CCBB4797}"/>
              </a:ext>
            </a:extLst>
          </p:cNvPr>
          <p:cNvSpPr txBox="1">
            <a:spLocks/>
          </p:cNvSpPr>
          <p:nvPr/>
        </p:nvSpPr>
        <p:spPr>
          <a:xfrm>
            <a:off x="3767571" y="3429000"/>
            <a:ext cx="4366780" cy="1028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/>
              <a:t>                                                                       </a:t>
            </a:r>
            <a:endParaRPr lang="es-ES" sz="4000" b="1" dirty="0"/>
          </a:p>
          <a:p>
            <a:pPr marL="0" indent="0" algn="l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s-ES" sz="3200" b="1" kern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18 de Octubre de 2024</a:t>
            </a:r>
            <a:endParaRPr lang="es-UY" sz="4400" dirty="0">
              <a:effectLst/>
              <a:latin typeface="Aptos" panose="020B0004020202020204" pitchFamily="34" charset="0"/>
            </a:endParaRPr>
          </a:p>
          <a:p>
            <a:endParaRPr lang="es-UY" sz="36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E55CE55-BBCB-10BB-3617-321AC4EB5A1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C8399FF-74D6-E8BC-3E14-CE2B2AF9E30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1889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F9FE881-C19B-F313-2D62-4000981C1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Monitorización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47874" y="1939925"/>
            <a:ext cx="9458325" cy="4351338"/>
          </a:xfrm>
        </p:spPr>
        <p:txBody>
          <a:bodyPr/>
          <a:lstStyle/>
          <a:p>
            <a:r>
              <a:rPr lang="es-ES" dirty="0"/>
              <a:t>Indicadores cada 6 meses </a:t>
            </a:r>
          </a:p>
          <a:p>
            <a:r>
              <a:rPr lang="es-ES" dirty="0"/>
              <a:t>Revisión de Historias clínicas</a:t>
            </a:r>
          </a:p>
          <a:p>
            <a:r>
              <a:rPr lang="es-ES" dirty="0"/>
              <a:t>Entrevistas con pacientes</a:t>
            </a:r>
          </a:p>
          <a:p>
            <a:r>
              <a:rPr lang="es-ES" dirty="0"/>
              <a:t>Aplicabilidad de buenas practicas en la prescripción de medicamentos</a:t>
            </a:r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46B039A-A20D-0FF3-786C-6EBA31499E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65A5392-6C48-A2A5-F736-1EE941CBE7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9145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73A6983-DD7F-F23B-EEC4-5F7626398F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CAMEDUR - ALCANCES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05025" y="1939925"/>
            <a:ext cx="9286875" cy="4351338"/>
          </a:xfrm>
        </p:spPr>
        <p:txBody>
          <a:bodyPr>
            <a:normAutofit/>
          </a:bodyPr>
          <a:lstStyle/>
          <a:p>
            <a:r>
              <a:rPr lang="es-ES" dirty="0"/>
              <a:t>Etapa de comunicación y difusión </a:t>
            </a:r>
          </a:p>
          <a:p>
            <a:r>
              <a:rPr lang="es-ES" dirty="0"/>
              <a:t>Entrevistas con médicos generales, y especialidades medicas</a:t>
            </a:r>
          </a:p>
          <a:p>
            <a:r>
              <a:rPr lang="es-ES" dirty="0"/>
              <a:t>Revisión de Staff de Médicos de referencia </a:t>
            </a:r>
          </a:p>
          <a:p>
            <a:r>
              <a:rPr lang="es-ES" dirty="0"/>
              <a:t>Entrevistas con equipo de Gestión de Farmacia, Químicas y personal</a:t>
            </a:r>
          </a:p>
          <a:p>
            <a:r>
              <a:rPr lang="es-ES" dirty="0"/>
              <a:t>Aplicación de Buenas practicas en la prescripción de medicación</a:t>
            </a:r>
          </a:p>
          <a:p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E8FEA1F-F18A-D0AA-A924-EF918235CD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C10F9A3-C03E-0C0F-527C-1B53EC510A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49965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7A783C6-C8FC-CF90-2229-B8EB27DA9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09800" y="2055813"/>
            <a:ext cx="9144000" cy="4121150"/>
          </a:xfrm>
        </p:spPr>
        <p:txBody>
          <a:bodyPr/>
          <a:lstStyle/>
          <a:p>
            <a:pPr marL="0" indent="0" algn="ctr">
              <a:buNone/>
            </a:pPr>
            <a:r>
              <a:rPr lang="es-UY" b="1" dirty="0"/>
              <a:t>“El estudio integral de cada paciente identificado, estará orientado a alcanzar los objetivos de gestión clínica, centrándonos en la mejor atención para el paciente y su entorno, y formando parte de un proceso de mejora continua en la institución.¨</a:t>
            </a:r>
            <a:endParaRPr lang="es-UY" dirty="0"/>
          </a:p>
          <a:p>
            <a:pPr algn="ctr"/>
            <a:endParaRPr lang="es-ES_tradn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5404C51-470A-9667-24C9-7B1E925FB51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F4803D5-D115-9BD8-941E-A8A6F5D0B7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115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7A783C6-C8FC-CF90-2229-B8EB27DA9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90725" y="2867025"/>
            <a:ext cx="9144000" cy="28146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Y" sz="6600" b="1" dirty="0"/>
              <a:t>Gracias</a:t>
            </a:r>
            <a:endParaRPr lang="es-UY" sz="6600" dirty="0"/>
          </a:p>
          <a:p>
            <a:pPr marL="0" indent="0" algn="ctr">
              <a:buNone/>
            </a:pPr>
            <a:endParaRPr lang="es-ES_tradnl" sz="66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B9CE17-546A-5BED-F59D-8CE2C1FED7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E209A56-24F0-9A66-AF5B-5356841483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496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3F5F49E-F90B-F932-0591-EC6B34E02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Gestión Clínica: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33600" y="1690688"/>
            <a:ext cx="9563100" cy="4386262"/>
          </a:xfrm>
        </p:spPr>
        <p:txBody>
          <a:bodyPr/>
          <a:lstStyle/>
          <a:p>
            <a:pPr lvl="0"/>
            <a:r>
              <a:rPr lang="es-UY" dirty="0"/>
              <a:t>Es la estrategia de mejora, que permite sistematizar y ordenar los procesos de atención sanitaria de forma adecuada y eficiente, sustentados en la mejor evidencia científica del momento y con la participación de los profesionales en la gestión, para la toma de decisiones en torno al paciente. Las decisiones clínicas serán de calidad si generan eficiencia económica y no mero control del gasto. </a:t>
            </a:r>
          </a:p>
          <a:p>
            <a:pPr marL="0" lvl="0" indent="0" algn="r">
              <a:buNone/>
            </a:pPr>
            <a:r>
              <a:rPr lang="es-ES" dirty="0"/>
              <a:t>                                                           (</a:t>
            </a:r>
            <a:r>
              <a:rPr lang="es-ES" dirty="0" err="1"/>
              <a:t>Peiró</a:t>
            </a:r>
            <a:r>
              <a:rPr lang="es-ES" dirty="0"/>
              <a:t> et al, 2010)</a:t>
            </a:r>
            <a:endParaRPr lang="es-UY" dirty="0"/>
          </a:p>
          <a:p>
            <a:pPr marL="0" indent="0">
              <a:buNone/>
            </a:pPr>
            <a:endParaRPr lang="es-UY" dirty="0">
              <a:latin typeface="Aptos" panose="020B00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79F7D6A-3984-02B8-4CAF-1BD74C406A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B71AA06-AF16-E725-C0DB-4ED4EE81918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32294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9F39FD6-D771-CCDF-2CF4-1ED086429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OBJETIVOS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47825" y="1704976"/>
            <a:ext cx="9563100" cy="4351338"/>
          </a:xfrm>
        </p:spPr>
        <p:txBody>
          <a:bodyPr/>
          <a:lstStyle/>
          <a:p>
            <a:r>
              <a:rPr lang="es-UY" dirty="0"/>
              <a:t>Mejorar la calidad del proceso asistencial centrando la atención en la persona.</a:t>
            </a:r>
          </a:p>
          <a:p>
            <a:pPr marL="0" indent="0">
              <a:buNone/>
            </a:pPr>
            <a:endParaRPr lang="es-UY" dirty="0"/>
          </a:p>
          <a:p>
            <a:r>
              <a:rPr lang="es-UY" dirty="0"/>
              <a:t>Involucrar al equipo de salud.</a:t>
            </a:r>
          </a:p>
          <a:p>
            <a:pPr marL="0" indent="0">
              <a:buNone/>
            </a:pPr>
            <a:endParaRPr lang="es-UY" dirty="0"/>
          </a:p>
          <a:p>
            <a:r>
              <a:rPr lang="es-UY" dirty="0"/>
              <a:t>Optimizar los recursos disponibles, con énfasis en la seguridad, eficacia, eficiencia y efectividad.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3FD2B0D-C462-4896-7A41-37AF01D878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7AB83F0-32FA-69B1-7FD7-EC41679E659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2797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B26C1B0-AC41-74F4-63CA-BDAF2F74C6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FUENTES DE INFORMACION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19325" y="2055813"/>
            <a:ext cx="9563100" cy="4351338"/>
          </a:xfrm>
        </p:spPr>
        <p:txBody>
          <a:bodyPr/>
          <a:lstStyle/>
          <a:p>
            <a:r>
              <a:rPr lang="es-ES" dirty="0"/>
              <a:t>SINADI ASISTENCIAL : Número de recetas expedidas por afiliado por mes y por año.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HISTORIA CLINICA ELECTRONICA : Revisión              Polifarmacia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8743949" y="3524250"/>
            <a:ext cx="968883" cy="389382"/>
          </a:xfrm>
          <a:prstGeom prst="rightArrow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2388EC6-7778-42DD-A083-CB69B155B2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51A0558-BEBF-A6AD-6F74-6151AFCC6B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45942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8E1A786-BE80-C6ED-F2EE-7FD21D43B4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/>
              <a:t>GRAFICO DE INDICADOR DE RECETAS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486510"/>
              </p:ext>
            </p:extLst>
          </p:nvPr>
        </p:nvGraphicFramePr>
        <p:xfrm>
          <a:off x="2259012" y="1566862"/>
          <a:ext cx="9018588" cy="417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1ED1EAB1-EC97-9AF0-0A72-3690A2EDB9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F215C41-010B-12B7-9839-CC4A99DF5D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9432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964498-FC02-6417-DBF3-4375B299A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REVISION DE HCE </a:t>
            </a:r>
            <a:br>
              <a:rPr lang="es-ES" b="1" dirty="0"/>
            </a:br>
            <a:r>
              <a:rPr lang="es-ES" b="1" dirty="0"/>
              <a:t>Caracterización de pacientes</a:t>
            </a:r>
            <a:endParaRPr lang="es-UY" b="1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743200" y="1690689"/>
            <a:ext cx="7915274" cy="406394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2EB0A20-74CA-B6B2-5823-0F7E789952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299B01D-0092-CDB8-A731-93CBA155620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5306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81D9F9E-EA3B-65C7-593F-22A965988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7000"/>
                    </a14:imgEffect>
                    <a14:imgEffect>
                      <a14:brightnessContrast bright="24000" contras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CONCLUSIONES</a:t>
            </a:r>
            <a:r>
              <a:rPr lang="es-ES" dirty="0"/>
              <a:t> 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6850" y="1509478"/>
            <a:ext cx="9886950" cy="4351338"/>
          </a:xfrm>
        </p:spPr>
        <p:txBody>
          <a:bodyPr>
            <a:normAutofit fontScale="92500"/>
          </a:bodyPr>
          <a:lstStyle/>
          <a:p>
            <a:pPr lvl="0"/>
            <a:r>
              <a:rPr lang="es-ES" dirty="0"/>
              <a:t>Edad promedio 69 años, 68% de sexo femenino. </a:t>
            </a:r>
            <a:endParaRPr lang="es-UY" dirty="0"/>
          </a:p>
          <a:p>
            <a:pPr lvl="0"/>
            <a:r>
              <a:rPr lang="es-ES" dirty="0"/>
              <a:t>El 82 % residen en Durazno ciudad  </a:t>
            </a:r>
            <a:endParaRPr lang="es-UY" dirty="0"/>
          </a:p>
          <a:p>
            <a:pPr lvl="0"/>
            <a:r>
              <a:rPr lang="es-ES" dirty="0"/>
              <a:t>El 64% no tienen Médico de referencia. </a:t>
            </a:r>
            <a:endParaRPr lang="es-UY" dirty="0"/>
          </a:p>
          <a:p>
            <a:pPr lvl="0"/>
            <a:r>
              <a:rPr lang="es-ES" dirty="0"/>
              <a:t>El 100% superan el indicador de consultas por afiliado por año de MG.   </a:t>
            </a:r>
            <a:endParaRPr lang="es-UY" dirty="0"/>
          </a:p>
          <a:p>
            <a:pPr lvl="0"/>
            <a:r>
              <a:rPr lang="es-ES" dirty="0"/>
              <a:t>El 100 % superan el indicador de consultas por afiliado por año de Esp.  </a:t>
            </a:r>
            <a:endParaRPr lang="es-UY" dirty="0"/>
          </a:p>
          <a:p>
            <a:pPr lvl="0"/>
            <a:r>
              <a:rPr lang="es-ES" dirty="0"/>
              <a:t>El 100 % tienen polifarmacia. </a:t>
            </a:r>
            <a:endParaRPr lang="es-UY" dirty="0"/>
          </a:p>
          <a:p>
            <a:pPr lvl="0"/>
            <a:r>
              <a:rPr lang="es-ES" dirty="0"/>
              <a:t>El 54% son FONASA BPS jubilados, el 16% Fonasa FUS pasivos, 6% Fonasa, el resto otras afiliaciones. </a:t>
            </a:r>
            <a:endParaRPr lang="es-UY" dirty="0"/>
          </a:p>
          <a:p>
            <a:pPr lvl="0"/>
            <a:r>
              <a:rPr lang="es-ES" dirty="0"/>
              <a:t>El mayor consumo de medicación no implicó mayor costo</a:t>
            </a:r>
          </a:p>
          <a:p>
            <a:pPr marL="0" lvl="0" indent="0">
              <a:buNone/>
            </a:pPr>
            <a:endParaRPr lang="es-UY" dirty="0"/>
          </a:p>
          <a:p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AA76ACC-8BAC-1D9B-9301-2432F5FBCC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113D894-9755-2E00-3131-DABBB3D6B5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1420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C52E160-F07A-4DF0-F163-991453F3F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7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RESOLUTIVIDAD - PERSPECTIVAS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05000" y="1600083"/>
            <a:ext cx="9448800" cy="4351338"/>
          </a:xfrm>
        </p:spPr>
        <p:txBody>
          <a:bodyPr>
            <a:normAutofit/>
          </a:bodyPr>
          <a:lstStyle/>
          <a:p>
            <a:r>
              <a:rPr lang="es-ES" dirty="0"/>
              <a:t>Comunicación de resultados.</a:t>
            </a:r>
          </a:p>
          <a:p>
            <a:r>
              <a:rPr lang="es-ES" dirty="0"/>
              <a:t>Entrevistas Médicos generales y Especialidades.</a:t>
            </a:r>
          </a:p>
          <a:p>
            <a:r>
              <a:rPr lang="es-ES" dirty="0"/>
              <a:t>Revisión de Prescripción.</a:t>
            </a:r>
          </a:p>
          <a:p>
            <a:r>
              <a:rPr lang="es-ES" dirty="0"/>
              <a:t>Medico de referencia.</a:t>
            </a:r>
          </a:p>
          <a:p>
            <a:r>
              <a:rPr lang="es-ES" dirty="0"/>
              <a:t>Entrevistas con pacientes.</a:t>
            </a:r>
          </a:p>
          <a:p>
            <a:r>
              <a:rPr lang="es-ES" dirty="0"/>
              <a:t>Prevenir errores.</a:t>
            </a:r>
          </a:p>
          <a:p>
            <a:r>
              <a:rPr lang="es-ES" dirty="0"/>
              <a:t>Buenas practicas, practica colaborativa.</a:t>
            </a:r>
          </a:p>
          <a:p>
            <a:r>
              <a:rPr lang="es-ES" dirty="0"/>
              <a:t>Replicabilidad.</a:t>
            </a:r>
          </a:p>
          <a:p>
            <a:pPr marL="0" indent="0">
              <a:buNone/>
            </a:pPr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A27CA5-AB3A-9C50-1CB0-DC42A23FA7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D32A2AE-8125-0C65-08CB-C880FD23A9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8271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503ACB2-4DD1-A131-9F42-15EE92B30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12"/>
                    </a14:imgEffect>
                    <a14:imgEffect>
                      <a14:saturation sat="28000"/>
                    </a14:imgEffect>
                    <a14:imgEffect>
                      <a14:brightnessContrast bright="24000"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PREVENIR ERRORES – BUENAS PRACTICAS 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2075" y="150947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dirty="0"/>
              <a:t>Información y escucha </a:t>
            </a:r>
          </a:p>
          <a:p>
            <a:pPr lvl="0"/>
            <a:r>
              <a:rPr lang="es-ES" dirty="0"/>
              <a:t>Revisión constante de la medicación</a:t>
            </a:r>
          </a:p>
          <a:p>
            <a:pPr lvl="0"/>
            <a:r>
              <a:rPr lang="es-ES" dirty="0"/>
              <a:t>Concordancias y adherencia</a:t>
            </a:r>
          </a:p>
          <a:p>
            <a:pPr lvl="0"/>
            <a:r>
              <a:rPr lang="es-ES" dirty="0"/>
              <a:t>Evitar duplicidades, interacciones y contraindicaciones. </a:t>
            </a:r>
          </a:p>
          <a:p>
            <a:pPr lvl="0"/>
            <a:r>
              <a:rPr lang="es-ES" dirty="0"/>
              <a:t>Vigencia de planes de crónicos y saldos. </a:t>
            </a:r>
          </a:p>
          <a:p>
            <a:pPr lvl="0"/>
            <a:r>
              <a:rPr lang="es-ES" dirty="0"/>
              <a:t>Grupos especiales: analgésicos, antibióticos y psicofármacos. </a:t>
            </a:r>
          </a:p>
          <a:p>
            <a:pPr lvl="0"/>
            <a:r>
              <a:rPr lang="es-ES" dirty="0"/>
              <a:t>Acuerdos de indicaciones, prescripciones y </a:t>
            </a:r>
            <a:r>
              <a:rPr lang="es-ES" dirty="0" err="1"/>
              <a:t>deprescripciones</a:t>
            </a:r>
            <a:r>
              <a:rPr lang="es-ES" dirty="0"/>
              <a:t>. </a:t>
            </a:r>
          </a:p>
          <a:p>
            <a:pPr lvl="0"/>
            <a:r>
              <a:rPr lang="es-ES" dirty="0"/>
              <a:t>Promover la participación de las personas en la toma de decisiones. </a:t>
            </a:r>
          </a:p>
          <a:p>
            <a:pPr lvl="0"/>
            <a:r>
              <a:rPr lang="es-ES" dirty="0"/>
              <a:t>Adecuar según situación clínica, registrar en HCE cualquier cambio, señalando medicación, dosis y periodo de tiempo. </a:t>
            </a:r>
          </a:p>
          <a:p>
            <a:pPr marL="0" lvl="0" indent="0">
              <a:buNone/>
            </a:pPr>
            <a:endParaRPr lang="es-UY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6238CD-E1F0-8C8E-73C5-3D4ADFC7BB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" y="5860816"/>
            <a:ext cx="3305175" cy="81803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9FCD720-4EC8-9ED2-46E4-0C4CF86BF5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87" y="5790534"/>
            <a:ext cx="2719416" cy="95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6966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503</Words>
  <Application>Microsoft Office PowerPoint</Application>
  <PresentationFormat>Panorámica</PresentationFormat>
  <Paragraphs>74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Tema de Office</vt:lpstr>
      <vt:lpstr>      Ronda COCEMI 2024  “Adecuación terapéutica en el PNA de Camedur IAMPP- FEPREMI   Experiencia en GESTION CLINICA en desarrollo” </vt:lpstr>
      <vt:lpstr>Gestión Clínica:</vt:lpstr>
      <vt:lpstr>OBJETIVOS</vt:lpstr>
      <vt:lpstr>FUENTES DE INFORMACION</vt:lpstr>
      <vt:lpstr>GRAFICO DE INDICADOR DE RECETAS</vt:lpstr>
      <vt:lpstr>REVISION DE HCE  Caracterización de pacientes</vt:lpstr>
      <vt:lpstr>CONCLUSIONES </vt:lpstr>
      <vt:lpstr>RESOLUTIVIDAD - PERSPECTIVAS</vt:lpstr>
      <vt:lpstr>PREVENIR ERRORES – BUENAS PRACTICAS </vt:lpstr>
      <vt:lpstr>Monitorización</vt:lpstr>
      <vt:lpstr>CAMEDUR - ALCANCES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Ronda COCEMI 2024 –  “Adecuación terapéutica en el PNA de Camedur IAMPP- FEPREMI  Experiencia en Gestión clínica en desarrollo”</dc:title>
  <dc:creator>usuario</dc:creator>
  <cp:lastModifiedBy>usuario</cp:lastModifiedBy>
  <cp:revision>49</cp:revision>
  <dcterms:created xsi:type="dcterms:W3CDTF">2024-09-12T23:48:18Z</dcterms:created>
  <dcterms:modified xsi:type="dcterms:W3CDTF">2024-10-07T13:09:32Z</dcterms:modified>
</cp:coreProperties>
</file>